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3"/>
  </p:notesMasterIdLst>
  <p:handoutMasterIdLst>
    <p:handoutMasterId r:id="rId14"/>
  </p:handoutMasterIdLst>
  <p:sldIdLst>
    <p:sldId id="277" r:id="rId2"/>
    <p:sldId id="358" r:id="rId3"/>
    <p:sldId id="359" r:id="rId4"/>
    <p:sldId id="360" r:id="rId5"/>
    <p:sldId id="285" r:id="rId6"/>
    <p:sldId id="320" r:id="rId7"/>
    <p:sldId id="332" r:id="rId8"/>
    <p:sldId id="333" r:id="rId9"/>
    <p:sldId id="334" r:id="rId10"/>
    <p:sldId id="335" r:id="rId11"/>
    <p:sldId id="336" r:id="rId1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0" autoAdjust="0"/>
    <p:restoredTop sz="95610" autoAdjust="0"/>
  </p:normalViewPr>
  <p:slideViewPr>
    <p:cSldViewPr>
      <p:cViewPr varScale="1">
        <p:scale>
          <a:sx n="81" d="100"/>
          <a:sy n="81" d="100"/>
        </p:scale>
        <p:origin x="255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select</a:t>
            </a:r>
            <a:r>
              <a:rPr lang="en-US" altLang="zh-CN" baseline="0"/>
              <a:t> max(sal) from emp;</a:t>
            </a:r>
          </a:p>
          <a:p>
            <a:r>
              <a:rPr lang="en-US" altLang="zh-CN" baseline="0"/>
              <a:t>select min(sal) from emp;</a:t>
            </a:r>
          </a:p>
          <a:p>
            <a:r>
              <a:rPr lang="en-US" altLang="zh-CN" baseline="0"/>
              <a:t>select count(*) from emp;</a:t>
            </a:r>
          </a:p>
          <a:p>
            <a:r>
              <a:rPr lang="en-US" altLang="zh-CN" baseline="0"/>
              <a:t>select count(*) from emp where deptno=20;</a:t>
            </a:r>
          </a:p>
          <a:p>
            <a:r>
              <a:rPr lang="en-US" altLang="zh-CN" baseline="0"/>
              <a:t>select count(distinct deptno) from emp;</a:t>
            </a:r>
          </a:p>
          <a:p>
            <a:r>
              <a:rPr lang="en-US" altLang="zh-CN" baseline="0"/>
              <a:t>select max(sal) from emp where deptno=20;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382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select deptno, sum(sal) from emp group</a:t>
            </a:r>
            <a:r>
              <a:rPr lang="en-US" altLang="zh-CN" baseline="0"/>
              <a:t> by deptno;</a:t>
            </a:r>
          </a:p>
          <a:p>
            <a:r>
              <a:rPr lang="en-US" altLang="zh-CN" baseline="0"/>
              <a:t>select deptno, sum(sal) from emp where sal&gt;2000 group by deptno;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725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select deptno, sum(sal) </a:t>
            </a:r>
          </a:p>
          <a:p>
            <a:r>
              <a:rPr lang="en-US" altLang="zh-CN"/>
              <a:t>from emp </a:t>
            </a:r>
          </a:p>
          <a:p>
            <a:r>
              <a:rPr lang="en-US" altLang="zh-CN"/>
              <a:t>guop</a:t>
            </a:r>
            <a:r>
              <a:rPr lang="en-US" altLang="zh-CN" baseline="0"/>
              <a:t> by deptno </a:t>
            </a:r>
          </a:p>
          <a:p>
            <a:r>
              <a:rPr lang="en-US" altLang="zh-CN" baseline="0"/>
              <a:t>having sum(sal)&gt;7000</a:t>
            </a:r>
          </a:p>
          <a:p>
            <a:r>
              <a:rPr lang="en-US" altLang="zh-CN" baseline="0"/>
              <a:t>order by deptno</a:t>
            </a:r>
          </a:p>
          <a:p>
            <a:r>
              <a:rPr lang="en-US" altLang="zh-CN" baseline="0"/>
              <a:t>/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692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18394"/>
            <a:ext cx="12192000" cy="3815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318330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453493"/>
            <a:ext cx="222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语言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5261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44831"/>
            <a:ext cx="217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数据库系统原理与应用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4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2520280"/>
          </a:xfrm>
        </p:spPr>
        <p:txBody>
          <a:bodyPr/>
          <a:lstStyle/>
          <a:p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SQL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语言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-2</a:t>
            </a:r>
          </a:p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分类汇总查询</a:t>
            </a:r>
          </a:p>
        </p:txBody>
      </p:sp>
    </p:spTree>
    <p:extLst>
      <p:ext uri="{BB962C8B-B14F-4D97-AF65-F5344CB8AC3E}">
        <p14:creationId xmlns:p14="http://schemas.microsoft.com/office/powerpoint/2010/main" val="21331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各子句的处理顺序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执行</a:t>
            </a:r>
            <a:r>
              <a:rPr lang="en-US" altLang="zh-CN"/>
              <a:t>where</a:t>
            </a:r>
            <a:r>
              <a:rPr lang="zh-CN" altLang="en-US"/>
              <a:t>子句，过滤符合条件的记录。</a:t>
            </a:r>
          </a:p>
          <a:p>
            <a:r>
              <a:rPr lang="zh-CN" altLang="en-US"/>
              <a:t>执行</a:t>
            </a:r>
            <a:r>
              <a:rPr lang="en-US" altLang="zh-CN"/>
              <a:t>group by</a:t>
            </a:r>
            <a:r>
              <a:rPr lang="zh-CN" altLang="en-US"/>
              <a:t>子句，对以上结果以分组汇总。</a:t>
            </a:r>
          </a:p>
          <a:p>
            <a:r>
              <a:rPr lang="zh-CN" altLang="en-US"/>
              <a:t>执行</a:t>
            </a:r>
            <a:r>
              <a:rPr lang="en-US" altLang="zh-CN"/>
              <a:t>having</a:t>
            </a:r>
            <a:r>
              <a:rPr lang="zh-CN" altLang="en-US"/>
              <a:t>子句，对分组后的查询结果进行过滤。</a:t>
            </a:r>
          </a:p>
          <a:p>
            <a:r>
              <a:rPr lang="zh-CN" altLang="en-US"/>
              <a:t>执行</a:t>
            </a:r>
            <a:r>
              <a:rPr lang="en-US" altLang="zh-CN"/>
              <a:t>order by</a:t>
            </a:r>
            <a:r>
              <a:rPr lang="zh-CN" altLang="en-US"/>
              <a:t>子句，对查询结果以指定列排序。</a:t>
            </a:r>
          </a:p>
          <a:p>
            <a:r>
              <a:rPr lang="zh-CN" altLang="en-US"/>
              <a:t>执行</a:t>
            </a:r>
            <a:r>
              <a:rPr lang="en-US" altLang="zh-CN"/>
              <a:t>select</a:t>
            </a:r>
            <a:r>
              <a:rPr lang="zh-CN" altLang="en-US"/>
              <a:t>子句，显示查询结果。</a:t>
            </a:r>
          </a:p>
          <a:p>
            <a:endParaRPr lang="zh-CN" altLang="en-US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20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分组汇总的注意事项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where</a:t>
            </a:r>
            <a:r>
              <a:rPr lang="zh-CN" altLang="en-US"/>
              <a:t>子句置于</a:t>
            </a:r>
            <a:r>
              <a:rPr lang="en-US" altLang="zh-CN"/>
              <a:t>group by</a:t>
            </a:r>
            <a:r>
              <a:rPr lang="zh-CN" altLang="en-US"/>
              <a:t>之前。</a:t>
            </a:r>
            <a:endParaRPr lang="en-US" altLang="zh-CN"/>
          </a:p>
          <a:p>
            <a:r>
              <a:rPr lang="zh-CN" altLang="en-US"/>
              <a:t>不能在</a:t>
            </a:r>
            <a:r>
              <a:rPr lang="en-US" altLang="zh-CN"/>
              <a:t>where</a:t>
            </a:r>
            <a:r>
              <a:rPr lang="zh-CN" altLang="en-US"/>
              <a:t>子句中使用分组函数。</a:t>
            </a:r>
          </a:p>
          <a:p>
            <a:r>
              <a:rPr lang="en-US" altLang="zh-CN"/>
              <a:t>having</a:t>
            </a:r>
            <a:r>
              <a:rPr lang="zh-CN" altLang="en-US"/>
              <a:t>子句一般会使用分组函数，若不需使用分组函数，则推荐使用</a:t>
            </a:r>
            <a:r>
              <a:rPr lang="en-US" altLang="zh-CN"/>
              <a:t>where</a:t>
            </a:r>
            <a:r>
              <a:rPr lang="zh-CN" altLang="en-US"/>
              <a:t>子句。</a:t>
            </a:r>
            <a:endParaRPr lang="en-US" altLang="zh-CN"/>
          </a:p>
          <a:p>
            <a:r>
              <a:rPr lang="zh-CN" altLang="en-US"/>
              <a:t>若未被分组函数作用，</a:t>
            </a:r>
            <a:r>
              <a:rPr lang="en-US" altLang="zh-CN"/>
              <a:t>select</a:t>
            </a:r>
            <a:r>
              <a:rPr lang="zh-CN" altLang="en-US"/>
              <a:t>、</a:t>
            </a:r>
            <a:r>
              <a:rPr lang="en-US" altLang="zh-CN"/>
              <a:t>having</a:t>
            </a:r>
            <a:r>
              <a:rPr lang="zh-CN" altLang="en-US"/>
              <a:t>和</a:t>
            </a:r>
            <a:r>
              <a:rPr lang="en-US" altLang="zh-CN"/>
              <a:t>order by</a:t>
            </a:r>
            <a:r>
              <a:rPr lang="zh-CN" altLang="en-US"/>
              <a:t>子句中的列只能选用</a:t>
            </a:r>
            <a:r>
              <a:rPr lang="en-US" altLang="zh-CN"/>
              <a:t>group by</a:t>
            </a:r>
            <a:r>
              <a:rPr lang="zh-CN" altLang="en-US"/>
              <a:t>子句中的列。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50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4125-6EB8-4463-BED1-087A4431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复习测试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1D367-0CDF-4B10-A0B3-9C43F8AD1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1. update</a:t>
            </a:r>
            <a:r>
              <a:rPr lang="zh-CN" altLang="en-US"/>
              <a:t>命令属于</a:t>
            </a:r>
            <a:r>
              <a:rPr lang="en-US" altLang="zh-CN"/>
              <a:t>____</a:t>
            </a:r>
            <a:r>
              <a:rPr lang="zh-CN" altLang="en-US"/>
              <a:t>。    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A.</a:t>
            </a:r>
            <a:r>
              <a:rPr lang="zh-CN" altLang="en-US"/>
              <a:t> </a:t>
            </a:r>
            <a:r>
              <a:rPr lang="en-US" altLang="zh-CN"/>
              <a:t>DDL    </a:t>
            </a:r>
          </a:p>
          <a:p>
            <a:pPr marL="0" indent="0">
              <a:buNone/>
            </a:pPr>
            <a:r>
              <a:rPr lang="en-US" altLang="zh-CN"/>
              <a:t>    B. DCL   </a:t>
            </a:r>
          </a:p>
          <a:p>
            <a:pPr marL="0" indent="0">
              <a:buNone/>
            </a:pPr>
            <a:r>
              <a:rPr lang="en-US" altLang="zh-CN"/>
              <a:t>    C. DML </a:t>
            </a:r>
          </a:p>
          <a:p>
            <a:pPr marL="0" indent="0">
              <a:buNone/>
            </a:pPr>
            <a:r>
              <a:rPr lang="en-US" altLang="zh-CN"/>
              <a:t>2. select</a:t>
            </a:r>
            <a:r>
              <a:rPr lang="zh-CN" altLang="en-US"/>
              <a:t>语句的</a:t>
            </a:r>
            <a:r>
              <a:rPr lang="en-US" altLang="zh-CN"/>
              <a:t>from</a:t>
            </a:r>
            <a:r>
              <a:rPr lang="zh-CN" altLang="en-US"/>
              <a:t>子句用于指定</a:t>
            </a:r>
            <a:r>
              <a:rPr lang="en-US" altLang="zh-CN"/>
              <a:t>______</a:t>
            </a:r>
            <a:r>
              <a:rPr lang="zh-CN" altLang="en-US"/>
              <a:t>。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A. </a:t>
            </a:r>
            <a:r>
              <a:rPr lang="zh-CN" altLang="en-US"/>
              <a:t>列名   </a:t>
            </a:r>
            <a:r>
              <a:rPr lang="en-US" altLang="zh-CN"/>
              <a:t>B. </a:t>
            </a:r>
            <a:r>
              <a:rPr lang="zh-CN" altLang="en-US"/>
              <a:t>表名   </a:t>
            </a:r>
            <a:r>
              <a:rPr lang="en-US" altLang="zh-CN"/>
              <a:t>C. </a:t>
            </a:r>
            <a:r>
              <a:rPr lang="zh-CN" altLang="en-US"/>
              <a:t>数据库名  </a:t>
            </a:r>
            <a:r>
              <a:rPr lang="en-US" altLang="zh-CN"/>
              <a:t>D. </a:t>
            </a:r>
            <a:r>
              <a:rPr lang="zh-CN" altLang="en-US"/>
              <a:t>表名或列名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3. </a:t>
            </a:r>
            <a:r>
              <a:rPr lang="zh-CN" altLang="en-US"/>
              <a:t>下面描述查询语句的顺序中，正确的是</a:t>
            </a:r>
            <a:r>
              <a:rPr lang="en-US" altLang="zh-CN"/>
              <a:t>______</a:t>
            </a:r>
            <a:r>
              <a:rPr lang="zh-CN" altLang="en-US"/>
              <a:t>。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A. select ... from ... where ... order by ...</a:t>
            </a:r>
          </a:p>
          <a:p>
            <a:pPr marL="0" indent="0">
              <a:buNone/>
            </a:pPr>
            <a:r>
              <a:rPr lang="en-US" altLang="zh-CN"/>
              <a:t>    B. select ... from ... order by ... where ... </a:t>
            </a:r>
          </a:p>
          <a:p>
            <a:pPr marL="0" indent="0">
              <a:buNone/>
            </a:pPr>
            <a:r>
              <a:rPr lang="en-US" altLang="zh-CN"/>
              <a:t>    C. select ... order by ... from ... where ... 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182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A0C58-1933-4DA3-8E62-2B648627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复习测试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A3466-03CD-472B-8CB8-B794A27F3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700"/>
              <a:t>mysql&gt; select distinct job from emp;</a:t>
            </a:r>
          </a:p>
          <a:p>
            <a:pPr marL="0" indent="0">
              <a:buNone/>
            </a:pPr>
            <a:r>
              <a:rPr lang="en-US" altLang="zh-CN" sz="1700"/>
              <a:t>+-----------+</a:t>
            </a:r>
          </a:p>
          <a:p>
            <a:pPr marL="0" indent="0">
              <a:buNone/>
            </a:pPr>
            <a:r>
              <a:rPr lang="en-US" altLang="zh-CN" sz="1700"/>
              <a:t>| job       |</a:t>
            </a:r>
          </a:p>
          <a:p>
            <a:pPr marL="0" indent="0">
              <a:buNone/>
            </a:pPr>
            <a:r>
              <a:rPr lang="en-US" altLang="zh-CN" sz="1700"/>
              <a:t>+-----------+</a:t>
            </a:r>
          </a:p>
          <a:p>
            <a:pPr marL="0" indent="0">
              <a:buNone/>
            </a:pPr>
            <a:r>
              <a:rPr lang="en-US" altLang="zh-CN" sz="1700"/>
              <a:t>| CLERK     |</a:t>
            </a:r>
          </a:p>
          <a:p>
            <a:pPr marL="0" indent="0">
              <a:buNone/>
            </a:pPr>
            <a:r>
              <a:rPr lang="en-US" altLang="zh-CN" sz="1700"/>
              <a:t>| SALESMAN  |</a:t>
            </a:r>
          </a:p>
          <a:p>
            <a:pPr marL="0" indent="0">
              <a:buNone/>
            </a:pPr>
            <a:r>
              <a:rPr lang="en-US" altLang="zh-CN" sz="1700"/>
              <a:t>| %RD%      |</a:t>
            </a:r>
          </a:p>
          <a:p>
            <a:pPr marL="0" indent="0">
              <a:buNone/>
            </a:pPr>
            <a:r>
              <a:rPr lang="en-US" altLang="zh-CN" sz="1700"/>
              <a:t>| R_D       |</a:t>
            </a:r>
          </a:p>
          <a:p>
            <a:pPr marL="0" indent="0">
              <a:buNone/>
            </a:pPr>
            <a:r>
              <a:rPr lang="en-US" altLang="zh-CN" sz="1700"/>
              <a:t>+-----------+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zh-CN" sz="1700"/>
              <a:t>select job from emp where job = CLERK </a:t>
            </a:r>
            <a:r>
              <a:rPr lang="zh-CN" altLang="en-US" sz="1700"/>
              <a:t>的查询结果为：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    A. CLERK   B. </a:t>
            </a:r>
            <a:r>
              <a:rPr lang="zh-CN" altLang="en-US" sz="1700"/>
              <a:t>执行时，出现语法错误   </a:t>
            </a:r>
            <a:r>
              <a:rPr lang="en-US" altLang="zh-CN" sz="1700"/>
              <a:t>C. </a:t>
            </a:r>
            <a:r>
              <a:rPr lang="zh-CN" altLang="en-US" sz="1700"/>
              <a:t>空集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2.  select job from emp where job like '%%%' </a:t>
            </a:r>
            <a:r>
              <a:rPr lang="zh-CN" altLang="en-US" sz="1700"/>
              <a:t>的查询结果为：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    A</a:t>
            </a:r>
            <a:r>
              <a:rPr lang="zh-CN" altLang="en-US" sz="1700"/>
              <a:t>。 </a:t>
            </a:r>
            <a:r>
              <a:rPr lang="en-US" altLang="zh-CN" sz="1700"/>
              <a:t>%RD%   B. </a:t>
            </a:r>
            <a:r>
              <a:rPr lang="zh-CN" altLang="en-US" sz="1700"/>
              <a:t>与上面的查询结果相同    </a:t>
            </a:r>
            <a:r>
              <a:rPr lang="en-US" altLang="zh-CN" sz="1700"/>
              <a:t>C. </a:t>
            </a:r>
            <a:r>
              <a:rPr lang="zh-CN" altLang="en-US" sz="1700"/>
              <a:t>空集    </a:t>
            </a:r>
            <a:r>
              <a:rPr lang="en-US" altLang="zh-CN" sz="1700"/>
              <a:t>D. </a:t>
            </a:r>
            <a:r>
              <a:rPr lang="zh-CN" altLang="en-US" sz="1700"/>
              <a:t>以上均错   </a:t>
            </a:r>
            <a:r>
              <a:rPr lang="en-US" altLang="zh-CN" sz="1700"/>
              <a:t>E. </a:t>
            </a:r>
            <a:r>
              <a:rPr lang="zh-CN" altLang="en-US" sz="1700"/>
              <a:t>执行时，出现语法错误 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3.  select job from emp where job like '%_' </a:t>
            </a:r>
            <a:r>
              <a:rPr lang="zh-CN" altLang="en-US" sz="1700"/>
              <a:t>的查询结果为：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    A. R_D     B. </a:t>
            </a:r>
            <a:r>
              <a:rPr lang="zh-CN" altLang="en-US" sz="1700"/>
              <a:t>与上面的查询结果相同    </a:t>
            </a:r>
            <a:r>
              <a:rPr lang="en-US" altLang="zh-CN" sz="1700"/>
              <a:t>C. </a:t>
            </a:r>
            <a:r>
              <a:rPr lang="zh-CN" altLang="en-US" sz="1700"/>
              <a:t>空集    </a:t>
            </a:r>
            <a:r>
              <a:rPr lang="en-US" altLang="zh-CN" sz="1700"/>
              <a:t>D. </a:t>
            </a:r>
            <a:r>
              <a:rPr lang="zh-CN" altLang="en-US" sz="1700"/>
              <a:t>以上均错   </a:t>
            </a:r>
            <a:r>
              <a:rPr lang="en-US" altLang="zh-CN" sz="1700"/>
              <a:t>E. </a:t>
            </a:r>
            <a:r>
              <a:rPr lang="zh-CN" altLang="en-US" sz="1700"/>
              <a:t>执行时，出现语法错误 </a:t>
            </a:r>
            <a:endParaRPr lang="en-US" altLang="zh-CN" sz="1700"/>
          </a:p>
          <a:p>
            <a:pPr marL="0" indent="0">
              <a:buNone/>
            </a:pPr>
            <a:r>
              <a:rPr lang="en-US" altLang="zh-CN" sz="1700"/>
              <a:t>4.  select job from emp where job = '%\_%' </a:t>
            </a:r>
            <a:r>
              <a:rPr lang="zh-CN" altLang="en-US" sz="1700"/>
              <a:t>的查询结果为</a:t>
            </a:r>
            <a:r>
              <a:rPr lang="en-US" altLang="zh-CN" sz="1700"/>
              <a:t>:</a:t>
            </a:r>
          </a:p>
          <a:p>
            <a:pPr marL="0" indent="0">
              <a:buNone/>
            </a:pPr>
            <a:r>
              <a:rPr lang="en-US" altLang="zh-CN" sz="1700"/>
              <a:t>    A</a:t>
            </a:r>
            <a:r>
              <a:rPr lang="zh-CN" altLang="en-US" sz="1700"/>
              <a:t>。 </a:t>
            </a:r>
            <a:r>
              <a:rPr lang="en-US" altLang="zh-CN" sz="1700"/>
              <a:t>%RD%   B. R_D                    C. </a:t>
            </a:r>
            <a:r>
              <a:rPr lang="zh-CN" altLang="en-US" sz="1700"/>
              <a:t>空集    </a:t>
            </a:r>
            <a:r>
              <a:rPr lang="en-US" altLang="zh-CN" sz="1700"/>
              <a:t>D. </a:t>
            </a:r>
            <a:r>
              <a:rPr lang="zh-CN" altLang="en-US" sz="1700"/>
              <a:t>以上均错   </a:t>
            </a:r>
            <a:r>
              <a:rPr lang="en-US" altLang="zh-CN" sz="1700"/>
              <a:t>E. </a:t>
            </a:r>
            <a:r>
              <a:rPr lang="zh-CN" altLang="en-US" sz="1700"/>
              <a:t>执行时，出现语法错误 </a:t>
            </a:r>
            <a:endParaRPr lang="en-US" altLang="zh-CN" sz="1700"/>
          </a:p>
          <a:p>
            <a:pPr marL="457200" indent="-457200">
              <a:buAutoNum type="arabicPeriod"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39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B2F7-9218-4508-9AC9-28572B9F4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复习测试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4DDFF-D9E8-4391-87F6-7D4761C0F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/>
              <a:t>mysql&gt; select empno from emp order by empno;</a:t>
            </a:r>
          </a:p>
          <a:p>
            <a:pPr marL="0" indent="0">
              <a:buNone/>
            </a:pPr>
            <a:r>
              <a:rPr lang="en-US" altLang="zh-CN" sz="1600"/>
              <a:t>+-------+</a:t>
            </a:r>
          </a:p>
          <a:p>
            <a:pPr marL="0" indent="0">
              <a:buNone/>
            </a:pPr>
            <a:r>
              <a:rPr lang="en-US" altLang="zh-CN" sz="1600"/>
              <a:t>| empno |</a:t>
            </a:r>
          </a:p>
          <a:p>
            <a:pPr marL="0" indent="0">
              <a:buNone/>
            </a:pPr>
            <a:r>
              <a:rPr lang="en-US" altLang="zh-CN" sz="1600"/>
              <a:t>+-------+</a:t>
            </a:r>
          </a:p>
          <a:p>
            <a:pPr marL="0" indent="0">
              <a:buNone/>
            </a:pPr>
            <a:r>
              <a:rPr lang="en-US" altLang="zh-CN" sz="1600"/>
              <a:t>|  7369 |</a:t>
            </a:r>
          </a:p>
          <a:p>
            <a:pPr marL="0" indent="0">
              <a:buNone/>
            </a:pPr>
            <a:r>
              <a:rPr lang="en-US" altLang="zh-CN" sz="1600"/>
              <a:t>|  7499 |</a:t>
            </a:r>
          </a:p>
          <a:p>
            <a:pPr marL="0" indent="0">
              <a:buNone/>
            </a:pPr>
            <a:r>
              <a:rPr lang="en-US" altLang="zh-CN" sz="1600"/>
              <a:t>|  7521 |</a:t>
            </a:r>
          </a:p>
          <a:p>
            <a:pPr marL="0" indent="0">
              <a:buNone/>
            </a:pPr>
            <a:r>
              <a:rPr lang="en-US" altLang="zh-CN" sz="1600"/>
              <a:t>|  7566 |</a:t>
            </a:r>
          </a:p>
          <a:p>
            <a:pPr marL="0" indent="0">
              <a:buNone/>
            </a:pPr>
            <a:r>
              <a:rPr lang="en-US" altLang="zh-CN" sz="1600"/>
              <a:t>|  7654 |</a:t>
            </a:r>
          </a:p>
          <a:p>
            <a:pPr marL="0" indent="0">
              <a:buNone/>
            </a:pPr>
            <a:r>
              <a:rPr lang="en-US" altLang="zh-CN" sz="1600"/>
              <a:t>|  7698 |</a:t>
            </a:r>
          </a:p>
          <a:p>
            <a:pPr marL="0" indent="0">
              <a:buNone/>
            </a:pPr>
            <a:r>
              <a:rPr lang="en-US" altLang="zh-CN" sz="1600"/>
              <a:t>|  7782 |</a:t>
            </a:r>
          </a:p>
          <a:p>
            <a:pPr marL="0" indent="0">
              <a:buNone/>
            </a:pPr>
            <a:r>
              <a:rPr lang="en-US" altLang="zh-CN" sz="1600"/>
              <a:t>|  7839 |</a:t>
            </a:r>
          </a:p>
          <a:p>
            <a:pPr marL="0" indent="0">
              <a:buNone/>
            </a:pPr>
            <a:r>
              <a:rPr lang="en-US" altLang="zh-CN" sz="1600"/>
              <a:t>+-------+</a:t>
            </a:r>
          </a:p>
          <a:p>
            <a:pPr marL="0" indent="0">
              <a:buNone/>
            </a:pPr>
            <a:r>
              <a:rPr lang="zh-CN" altLang="en-US" sz="1600"/>
              <a:t>说出下面查询结果</a:t>
            </a:r>
            <a:endParaRPr lang="en-US" altLang="zh-CN" sz="1600"/>
          </a:p>
          <a:p>
            <a:pPr marL="457200" indent="-457200">
              <a:buAutoNum type="arabicPeriod"/>
            </a:pPr>
            <a:r>
              <a:rPr lang="en-US" altLang="zh-CN" sz="1600"/>
              <a:t>select empno from emp order by empno limit 1, 2;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zh-CN" sz="1600"/>
              <a:t>select empno from emp order by empno limit 2;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zh-CN" sz="1600"/>
              <a:t>select empno from emp order by empno desc limit 2; </a:t>
            </a:r>
            <a:endParaRPr lang="zh-CN" altLang="en-US" sz="160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zh-CN" altLang="en-US" sz="1600"/>
          </a:p>
          <a:p>
            <a:pPr marL="457200" indent="-457200">
              <a:buAutoNum type="arabicPeriod"/>
            </a:pP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137792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分类汇总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mysql&gt; select deptno, max(sal)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    -&gt; from emp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    -&gt; group by deptno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    -&gt; ;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+--------+----------+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| deptno | max(sal) |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+--------+----------+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|     10 |  5000.00 |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|     20 |  3000.00 |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|     30 |  2850.00 |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+--------+----------+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177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汇总函数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max(), min(), avg(), count(), sum(), group_concat</a:t>
            </a:r>
          </a:p>
          <a:p>
            <a:pPr lvl="1"/>
            <a:r>
              <a:rPr lang="en-US" altLang="zh-CN"/>
              <a:t>group_concat(column_name1 order by column_name2 separator ‘..’)</a:t>
            </a:r>
          </a:p>
          <a:p>
            <a:r>
              <a:rPr lang="en-US" altLang="zh-CN"/>
              <a:t>where</a:t>
            </a:r>
            <a:r>
              <a:rPr lang="zh-CN" altLang="en-US"/>
              <a:t>子句：限定参与汇总的行</a:t>
            </a:r>
            <a:endParaRPr lang="en-US" altLang="zh-CN"/>
          </a:p>
          <a:p>
            <a:r>
              <a:rPr lang="en-US" altLang="zh-CN"/>
              <a:t>group by</a:t>
            </a:r>
            <a:r>
              <a:rPr lang="zh-CN" altLang="en-US"/>
              <a:t>子句：指定分组列</a:t>
            </a:r>
            <a:endParaRPr lang="en-US" altLang="zh-CN"/>
          </a:p>
          <a:p>
            <a:r>
              <a:rPr lang="en-US" altLang="zh-CN"/>
              <a:t>having</a:t>
            </a:r>
            <a:r>
              <a:rPr lang="zh-CN" altLang="en-US"/>
              <a:t>子句：过滤分组结果</a:t>
            </a:r>
            <a:endParaRPr lang="en-US" altLang="zh-CN"/>
          </a:p>
          <a:p>
            <a:r>
              <a:rPr lang="en-US" altLang="zh-CN"/>
              <a:t>order by</a:t>
            </a:r>
            <a:r>
              <a:rPr lang="zh-CN" altLang="en-US"/>
              <a:t>子句：指定排序列</a:t>
            </a:r>
            <a:endParaRPr lang="en-US" altLang="zh-CN"/>
          </a:p>
          <a:p>
            <a:r>
              <a:rPr lang="en-US" altLang="zh-CN"/>
              <a:t>MySQL</a:t>
            </a:r>
            <a:r>
              <a:rPr lang="zh-CN" altLang="en-US"/>
              <a:t>不支持汇总函数的嵌套：</a:t>
            </a:r>
            <a:r>
              <a:rPr lang="en-US" altLang="zh-CN"/>
              <a:t>max(count(*))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44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简单汇总练习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表的最高工资</a:t>
            </a:r>
          </a:p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表的最低工资</a:t>
            </a:r>
          </a:p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表的记录个数</a:t>
            </a:r>
          </a:p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表中部门号</a:t>
            </a:r>
            <a:r>
              <a:rPr lang="en-US" altLang="zh-CN"/>
              <a:t>20</a:t>
            </a:r>
            <a:r>
              <a:rPr lang="zh-CN" altLang="en-US"/>
              <a:t>中的记录个数</a:t>
            </a:r>
          </a:p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表中不重复的部门编号</a:t>
            </a:r>
          </a:p>
          <a:p>
            <a:r>
              <a:rPr lang="zh-CN" altLang="en-US"/>
              <a:t>查询</a:t>
            </a:r>
            <a:r>
              <a:rPr lang="en-US" altLang="zh-CN"/>
              <a:t>emp</a:t>
            </a:r>
            <a:r>
              <a:rPr lang="zh-CN" altLang="en-US"/>
              <a:t>表中</a:t>
            </a:r>
            <a:r>
              <a:rPr lang="en-US" altLang="zh-CN"/>
              <a:t>20</a:t>
            </a:r>
            <a:r>
              <a:rPr lang="zh-CN" altLang="en-US"/>
              <a:t>号部门的最高工资</a:t>
            </a:r>
          </a:p>
        </p:txBody>
      </p:sp>
    </p:spTree>
    <p:extLst>
      <p:ext uri="{BB962C8B-B14F-4D97-AF65-F5344CB8AC3E}">
        <p14:creationId xmlns:p14="http://schemas.microsoft.com/office/powerpoint/2010/main" val="386167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/>
              <a:t>group by</a:t>
            </a:r>
            <a:r>
              <a:rPr lang="zh-CN" altLang="en-US" dirty="0"/>
              <a:t>执行分类汇总练习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查询</a:t>
            </a:r>
            <a:r>
              <a:rPr lang="en-US" altLang="zh-CN" dirty="0" err="1"/>
              <a:t>emp</a:t>
            </a:r>
            <a:r>
              <a:rPr lang="zh-CN" altLang="en-US" dirty="0"/>
              <a:t>表中每个部门的</a:t>
            </a:r>
            <a:r>
              <a:rPr lang="en-US" altLang="zh-CN" dirty="0" err="1"/>
              <a:t>sal</a:t>
            </a:r>
            <a:r>
              <a:rPr lang="zh-CN" altLang="en-US" dirty="0"/>
              <a:t>总和。</a:t>
            </a:r>
            <a:endParaRPr lang="en-US" altLang="zh-CN" dirty="0"/>
          </a:p>
          <a:p>
            <a:r>
              <a:rPr lang="zh-CN" altLang="en-US" dirty="0"/>
              <a:t>查询</a:t>
            </a:r>
            <a:r>
              <a:rPr lang="en-US" altLang="zh-CN" dirty="0" err="1"/>
              <a:t>emp</a:t>
            </a:r>
            <a:r>
              <a:rPr lang="zh-CN" altLang="en-US" dirty="0"/>
              <a:t>表中，每个部门工资超过</a:t>
            </a:r>
            <a:r>
              <a:rPr lang="en-US" altLang="zh-CN" dirty="0"/>
              <a:t>2000</a:t>
            </a:r>
            <a:r>
              <a:rPr lang="zh-CN" altLang="en-US" dirty="0"/>
              <a:t>的那些员工的工资总和。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094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使用</a:t>
            </a:r>
            <a:r>
              <a:rPr lang="en-US" altLang="zh-CN"/>
              <a:t>having</a:t>
            </a:r>
            <a:r>
              <a:rPr lang="zh-CN" altLang="en-US"/>
              <a:t>子句过滤分组汇总的结果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/>
              <a:t>查询工资总额超过</a:t>
            </a:r>
            <a:r>
              <a:rPr lang="en-US" altLang="zh-CN"/>
              <a:t>7000</a:t>
            </a:r>
            <a:r>
              <a:rPr lang="zh-CN" altLang="zh-CN"/>
              <a:t>的部门编号及其工资总额</a:t>
            </a:r>
            <a:r>
              <a:rPr lang="zh-CN" altLang="en-US"/>
              <a:t>，并以部门编号从小到大排序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82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4575</TotalTime>
  <Words>847</Words>
  <Application>Microsoft Office PowerPoint</Application>
  <PresentationFormat>Widescreen</PresentationFormat>
  <Paragraphs>110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华文琥珀</vt:lpstr>
      <vt:lpstr>楷体</vt:lpstr>
      <vt:lpstr>幼圆</vt:lpstr>
      <vt:lpstr>Arial</vt:lpstr>
      <vt:lpstr>Century Gothic</vt:lpstr>
      <vt:lpstr>Consolas</vt:lpstr>
      <vt:lpstr>Times New Roman</vt:lpstr>
      <vt:lpstr>Office 主题​​</vt:lpstr>
      <vt:lpstr>4</vt:lpstr>
      <vt:lpstr>复习测试</vt:lpstr>
      <vt:lpstr>复习测试</vt:lpstr>
      <vt:lpstr>复习测试</vt:lpstr>
      <vt:lpstr>分类汇总</vt:lpstr>
      <vt:lpstr>汇总函数</vt:lpstr>
      <vt:lpstr>简单汇总练习</vt:lpstr>
      <vt:lpstr>使用group by执行分类汇总练习</vt:lpstr>
      <vt:lpstr>使用having子句过滤分组汇总的结果</vt:lpstr>
      <vt:lpstr>各子句的处理顺序</vt:lpstr>
      <vt:lpstr>分组汇总的注意事项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li aiwu</cp:lastModifiedBy>
  <cp:revision>962</cp:revision>
  <dcterms:created xsi:type="dcterms:W3CDTF">2015-08-21T10:03:15Z</dcterms:created>
  <dcterms:modified xsi:type="dcterms:W3CDTF">2022-05-13T03:12:32Z</dcterms:modified>
</cp:coreProperties>
</file>